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1"/>
  </p:notesMasterIdLst>
  <p:sldIdLst>
    <p:sldId id="256" r:id="rId2"/>
    <p:sldId id="257" r:id="rId3"/>
    <p:sldId id="289" r:id="rId4"/>
    <p:sldId id="258" r:id="rId5"/>
    <p:sldId id="259" r:id="rId6"/>
    <p:sldId id="260" r:id="rId7"/>
    <p:sldId id="261" r:id="rId8"/>
    <p:sldId id="302" r:id="rId9"/>
    <p:sldId id="262" r:id="rId10"/>
    <p:sldId id="263" r:id="rId11"/>
    <p:sldId id="282" r:id="rId12"/>
    <p:sldId id="264" r:id="rId13"/>
    <p:sldId id="290" r:id="rId14"/>
    <p:sldId id="278" r:id="rId15"/>
    <p:sldId id="274" r:id="rId16"/>
    <p:sldId id="279" r:id="rId17"/>
    <p:sldId id="280" r:id="rId18"/>
    <p:sldId id="304" r:id="rId19"/>
    <p:sldId id="281" r:id="rId20"/>
    <p:sldId id="292" r:id="rId21"/>
    <p:sldId id="293" r:id="rId22"/>
    <p:sldId id="294" r:id="rId23"/>
    <p:sldId id="296" r:id="rId24"/>
    <p:sldId id="284" r:id="rId25"/>
    <p:sldId id="297" r:id="rId26"/>
    <p:sldId id="298" r:id="rId27"/>
    <p:sldId id="300" r:id="rId28"/>
    <p:sldId id="299" r:id="rId29"/>
    <p:sldId id="267" r:id="rId30"/>
    <p:sldId id="301" r:id="rId31"/>
    <p:sldId id="270" r:id="rId32"/>
    <p:sldId id="271" r:id="rId33"/>
    <p:sldId id="272" r:id="rId34"/>
    <p:sldId id="273" r:id="rId35"/>
    <p:sldId id="286" r:id="rId36"/>
    <p:sldId id="287" r:id="rId37"/>
    <p:sldId id="303" r:id="rId38"/>
    <p:sldId id="288" r:id="rId39"/>
    <p:sldId id="29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  <p:cmAuthor id="1" name="SOL KIM" initials="SK" lastIdx="1" clrIdx="1">
    <p:extLst>
      <p:ext uri="{19B8F6BF-5375-455C-9EA6-DF929625EA0E}">
        <p15:presenceInfo xmlns:p15="http://schemas.microsoft.com/office/powerpoint/2012/main" userId="3e846d57187278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D1FB"/>
    <a:srgbClr val="1F8BA1"/>
    <a:srgbClr val="0099FF"/>
    <a:srgbClr val="BA08C8"/>
    <a:srgbClr val="4D2307"/>
    <a:srgbClr val="F1CE87"/>
    <a:srgbClr val="E7EA5C"/>
    <a:srgbClr val="E2F814"/>
    <a:srgbClr val="6D7709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03T16:55:35.287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5-01T04:16:41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24640 10144 28671 0 0,'0'0'-28671'0'0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1:06:20.637"/>
    </inkml:context>
    <inkml:brush xml:id="br0">
      <inkml:brushProperty name="width" value="0.21167" units="cm"/>
      <inkml:brushProperty name="height" value="0.21167" units="cm"/>
      <inkml:brushProperty name="color" value="#E71224"/>
      <inkml:brushProperty name="ignorePressure" value="1"/>
    </inkml:brush>
  </inkml:definitions>
  <inkml:trace contextRef="#ctx0" brushRef="#br0">0 4923,'4275'-4917,"-4271"4912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2T18:52:59.53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17 16,'1'1,"-1"-1,-1-1,-2-2,0 0,-1-1,1 1,0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2T18:56:29.06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0:56:16.059"/>
    </inkml:context>
    <inkml:brush xml:id="br0">
      <inkml:brushProperty name="width" value="0.21167" units="cm"/>
      <inkml:brushProperty name="height" value="0.21167" units="cm"/>
      <inkml:brushProperty name="color" value="#BA08C8"/>
      <inkml:brushProperty name="ignorePressure" value="1"/>
    </inkml:brush>
  </inkml:definitions>
  <inkml:trace contextRef="#ctx0" brushRef="#br0">0 1,'0'0,"0"0,0 0,9 0,4981 0,-4974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0:56:22.576"/>
    </inkml:context>
    <inkml:brush xml:id="br0">
      <inkml:brushProperty name="width" value="0.21167" units="cm"/>
      <inkml:brushProperty name="height" value="0.21167" units="cm"/>
      <inkml:brushProperty name="color" value="#BA08C8"/>
      <inkml:brushProperty name="ignorePressure" value="1"/>
    </inkml:brush>
  </inkml:definitions>
  <inkml:trace contextRef="#ctx0" brushRef="#br0">0 1,'18'15,"4996"4192,-5006-4200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0:56:30.150"/>
    </inkml:context>
    <inkml:brush xml:id="br0">
      <inkml:brushProperty name="width" value="0.21167" units="cm"/>
      <inkml:brushProperty name="height" value="0.21167" units="cm"/>
      <inkml:brushProperty name="color" value="#BA08C8"/>
      <inkml:brushProperty name="ignorePressure" value="1"/>
    </inkml:brush>
  </inkml:definitions>
  <inkml:trace contextRef="#ctx0" brushRef="#br0">1 4327,'5145'-4317,"-5134"4308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1:05:38.975"/>
    </inkml:context>
    <inkml:brush xml:id="br0">
      <inkml:brushProperty name="width" value="0.21167" units="cm"/>
      <inkml:brushProperty name="height" value="0.21167" units="cm"/>
      <inkml:brushProperty name="color" value="#E71224"/>
      <inkml:brushProperty name="ignorePressure" value="1"/>
    </inkml:brush>
  </inkml:definitions>
  <inkml:trace contextRef="#ctx0" brushRef="#br0">0 1,'4319'8855,"-4312"-8842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1:05:46.38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4572,'0'0,"0"0,0 0,0 0,0 0,0 0,0 0,0 0,0 0,0 0,0 0,0 0,0 0,0 0,0 0,0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3T21:05:53.999"/>
    </inkml:context>
    <inkml:brush xml:id="br0">
      <inkml:brushProperty name="width" value="0.21167" units="cm"/>
      <inkml:brushProperty name="height" value="0.21167" units="cm"/>
      <inkml:brushProperty name="color" value="#E71224"/>
      <inkml:brushProperty name="ignorePressure" value="1"/>
    </inkml:brush>
  </inkml:definitions>
  <inkml:trace contextRef="#ctx0" brushRef="#br0">77 4222,'0'0,"0"0</inkml:trace>
  <inkml:trace contextRef="#ctx0" brushRef="#br0" timeOffset="359.467">83 4217,'-4'4,"-1"0,0 1,-1 2,-4 4,2-3,4-4,-13 13,12-12</inkml:trace>
  <inkml:trace contextRef="#ctx0" brushRef="#br0" timeOffset="2001.632">6 4296,'-2'2,"-1"1,4123-4269,-4115 4261,14-16,-10 13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26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240636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081490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464794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05187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290163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39666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74636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6437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69550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660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22284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10.png"/><Relationship Id="rId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hyperlink" Target="https://www.youtube.com/watch?v=4ais0Ez4pc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32.jpg"/><Relationship Id="rId7" Type="http://schemas.openxmlformats.org/officeDocument/2006/relationships/image" Target="../media/image34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33.png"/><Relationship Id="rId4" Type="http://schemas.openxmlformats.org/officeDocument/2006/relationships/customXml" Target="../ink/ink4.xml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3.jpg"/><Relationship Id="rId7" Type="http://schemas.openxmlformats.org/officeDocument/2006/relationships/image" Target="../media/image38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CxvEXo-xtk&amp;list=PLrEkqYIDuW0L8YShfNhkcDrH-CtNo5eq9&amp;index=11&amp;t=0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CxvEXo-xtk?feature=oembed" TargetMode="Externa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-jHQIUB69s?feature=oembed" TargetMode="External"/><Relationship Id="rId6" Type="http://schemas.openxmlformats.org/officeDocument/2006/relationships/image" Target="../media/image23.png"/><Relationship Id="rId5" Type="http://schemas.openxmlformats.org/officeDocument/2006/relationships/hyperlink" Target="https://www.youtube.com/watch?v=q-jHQIUB69s&amp;list=PLhzBuObIigYN_755Jg4hxFEiLdRLrKE62&amp;index=2" TargetMode="External"/><Relationship Id="rId4" Type="http://schemas.openxmlformats.org/officeDocument/2006/relationships/hyperlink" Target="https://www.youtube.com/watch?v=8PUfpZUIs5M&amp;list=PLhzBuObIigYN_755Jg4hxFEiLdRLrKE62&amp;index=1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.docx"/><Relationship Id="rId3" Type="http://schemas.openxmlformats.org/officeDocument/2006/relationships/image" Target="../media/image23.png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52.emf"/><Relationship Id="rId4" Type="http://schemas.openxmlformats.org/officeDocument/2006/relationships/package" Target="../embeddings/Microsoft_Word_Document1.docx"/><Relationship Id="rId9" Type="http://schemas.openxmlformats.org/officeDocument/2006/relationships/image" Target="../media/image5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quizlet.com/_8desle?x=1qqt&amp;i=2tig8t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-xmxf1Fvv0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q-jHQIUB69s&amp;list=PLhzBuObIigYN_755Jg4hxFEiLdRLrKE62&amp;index=2" TargetMode="External"/><Relationship Id="rId4" Type="http://schemas.openxmlformats.org/officeDocument/2006/relationships/hyperlink" Target="https://www.youtube.com/watch?v=3CxvEXo-xtk&amp;list=PLrEkqYIDuW0L8YShfNhkcDrH-CtNo5eq9&amp;index=11&amp;t=0s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CnuGeQ-0UE?feature=oembed" TargetMode="External"/><Relationship Id="rId6" Type="http://schemas.openxmlformats.org/officeDocument/2006/relationships/image" Target="../media/image70.png"/><Relationship Id="rId5" Type="http://schemas.openxmlformats.org/officeDocument/2006/relationships/customXml" Target="../ink/ink1.xml"/><Relationship Id="rId4" Type="http://schemas.openxmlformats.org/officeDocument/2006/relationships/hyperlink" Target="https://www.youtube.com/watch?v=sCnuGeQ-0U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+mj-lt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+mj-lt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3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lt"/>
                <a:ea typeface="1HoonDdukbokki R" panose="02020603020101020101" pitchFamily="18" charset="-127"/>
                <a:cs typeface="Malgun Gothic"/>
              </a:rPr>
              <a:t>나는 너보다 누나야</a:t>
            </a:r>
            <a: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  <a:t>.</a:t>
            </a:r>
            <a:br>
              <a:rPr lang="ko-KR" dirty="0">
                <a:latin typeface="+mj-lt"/>
                <a:ea typeface="1HoonDdukbokki R" panose="02020603020101020101" pitchFamily="18" charset="-127"/>
                <a:cs typeface="Malgun Gothic"/>
              </a:rPr>
            </a:br>
            <a:endParaRPr lang="ko-KR" dirty="0"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224616" y="579457"/>
            <a:ext cx="2471825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 err="1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유아.유치</a:t>
            </a:r>
            <a:r>
              <a:rPr lang="ko-KR" altLang="en-US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en-US" altLang="ko-KR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B</a:t>
            </a:r>
          </a:p>
        </p:txBody>
      </p:sp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drawing of a face&#10;&#10;Description automatically generated">
            <a:extLst>
              <a:ext uri="{FF2B5EF4-FFF2-40B4-BE49-F238E27FC236}">
                <a16:creationId xmlns:a16="http://schemas.microsoft.com/office/drawing/2014/main" id="{7A6B9899-3701-48EB-B932-5E41EA1C4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016" y="2063979"/>
            <a:ext cx="6484472" cy="4118963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F3E507-1F3F-48EF-9056-0593D5265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4" y="3254799"/>
            <a:ext cx="4744791" cy="2928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wheel, drawing&#10;&#10;Description automatically generated">
            <a:extLst>
              <a:ext uri="{FF2B5EF4-FFF2-40B4-BE49-F238E27FC236}">
                <a16:creationId xmlns:a16="http://schemas.microsoft.com/office/drawing/2014/main" id="{EDDFFE49-2F95-4DFD-91A3-7BFBF617B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57" y="3063399"/>
            <a:ext cx="5021917" cy="307311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34AD905-0349-4A91-8C3B-972443204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880" y="2037521"/>
            <a:ext cx="6226435" cy="405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15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소리 내서 읽어 보세요.</a:t>
            </a:r>
            <a:r>
              <a:rPr lang="ko-KR" altLang="en-US" b="1" dirty="0">
                <a:solidFill>
                  <a:schemeClr val="bg2">
                    <a:lumMod val="70000"/>
                  </a:schemeClr>
                </a:solidFill>
                <a:latin typeface="Malgun Gothic"/>
                <a:ea typeface="Malgun Gothic"/>
                <a:cs typeface="Malgun Gothic"/>
              </a:rPr>
              <a:t> 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6" name="TextBox 5"/>
          <p:cNvSpPr txBox="1"/>
          <p:nvPr/>
        </p:nvSpPr>
        <p:spPr>
          <a:xfrm>
            <a:off x="1732279" y="2189735"/>
            <a:ext cx="167684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rgbClr val="C00000"/>
                </a:solidFill>
                <a:latin typeface="Arial Black"/>
              </a:rPr>
              <a:t>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71290" y="2049695"/>
            <a:ext cx="184942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kumimoji="0" lang="ko-KR" altLang="en-US" sz="6600" b="1" i="0" u="none" strike="noStrike" kern="1200" cap="none" normalizeH="0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3990" y="2138951"/>
            <a:ext cx="36596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  <a:latin typeface="Arial Black"/>
              </a:rPr>
              <a:t>오누이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14131" y="4331441"/>
            <a:ext cx="36596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나이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7278138" y="4157957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누구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8" grpId="2"/>
      <p:bldP spid="9" grpId="3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332509" y="445914"/>
            <a:ext cx="2277526" cy="5614694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 algn="ctr">
              <a:lnSpc>
                <a:spcPct val="200000"/>
              </a:lnSpc>
              <a:defRPr lang="en-US" altLang="ko-KR"/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퍼즐에서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 </a:t>
            </a:r>
            <a:b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</a:b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‘</a:t>
            </a:r>
            <a:r>
              <a:rPr lang="ko-KR" altLang="en-US" sz="3000" b="1" dirty="0">
                <a:solidFill>
                  <a:srgbClr val="0070C0"/>
                </a:solidFill>
                <a:latin typeface="Malgun Gothic"/>
                <a:ea typeface="Malgun Gothic"/>
                <a:cs typeface="Malgun Gothic"/>
              </a:rPr>
              <a:t>나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’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를 </a:t>
            </a:r>
            <a:b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</a:b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찾아 봐요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Malgun Gothic"/>
                <a:ea typeface="Malgun Gothic"/>
                <a:cs typeface="Malgun Gothic"/>
              </a:rPr>
              <a:t>.</a:t>
            </a:r>
            <a:endParaRPr lang="ko-KR" altLang="en-US" sz="3000" b="1" dirty="0">
              <a:solidFill>
                <a:schemeClr val="accent2">
                  <a:lumMod val="75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D74B8B2A-A84C-4F91-A7ED-98D77242A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80" y="1059804"/>
            <a:ext cx="9371060" cy="50619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0DF6FDC-E689-4B23-9AFA-16F200332C46}"/>
                  </a:ext>
                </a:extLst>
              </p14:cNvPr>
              <p14:cNvContentPartPr/>
              <p14:nvPr/>
            </p14:nvContentPartPr>
            <p14:xfrm>
              <a:off x="3984840" y="3991586"/>
              <a:ext cx="6480" cy="6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0DF6FDC-E689-4B23-9AFA-16F200332C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76200" y="3982586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D212150-249F-4DF2-BDF3-3EC3B52BA943}"/>
                  </a:ext>
                </a:extLst>
              </p14:cNvPr>
              <p14:cNvContentPartPr/>
              <p14:nvPr/>
            </p14:nvContentPartPr>
            <p14:xfrm>
              <a:off x="1311840" y="267746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D212150-249F-4DF2-BDF3-3EC3B52BA9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2840" y="259106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43" name="Flowchart: Alternate Process 42">
            <a:extLst>
              <a:ext uri="{FF2B5EF4-FFF2-40B4-BE49-F238E27FC236}">
                <a16:creationId xmlns:a16="http://schemas.microsoft.com/office/drawing/2014/main" id="{0443769A-23D2-4CC5-843A-8241C498DDF7}"/>
              </a:ext>
            </a:extLst>
          </p:cNvPr>
          <p:cNvSpPr/>
          <p:nvPr/>
        </p:nvSpPr>
        <p:spPr>
          <a:xfrm>
            <a:off x="2836318" y="1539536"/>
            <a:ext cx="1734012" cy="1952991"/>
          </a:xfrm>
          <a:prstGeom prst="flowChartAlternate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Alternate Process 44">
            <a:extLst>
              <a:ext uri="{FF2B5EF4-FFF2-40B4-BE49-F238E27FC236}">
                <a16:creationId xmlns:a16="http://schemas.microsoft.com/office/drawing/2014/main" id="{5F6D747A-EF6D-4B55-BA32-CC7AF5CF70D7}"/>
              </a:ext>
            </a:extLst>
          </p:cNvPr>
          <p:cNvSpPr/>
          <p:nvPr/>
        </p:nvSpPr>
        <p:spPr>
          <a:xfrm>
            <a:off x="9099822" y="4324535"/>
            <a:ext cx="2060065" cy="1628253"/>
          </a:xfrm>
          <a:prstGeom prst="flowChartAlternate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7FD31-E11F-4D6F-8D5B-C95F4353DF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991689" y="797392"/>
            <a:ext cx="1002631" cy="83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93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406986" y="916398"/>
            <a:ext cx="274320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자음이 나와요.</a:t>
            </a:r>
          </a:p>
          <a:p>
            <a:r>
              <a:rPr lang="ko-KR" altLang="en-US" dirty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니은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en-US" dirty="0"/>
              <a:t>(</a:t>
            </a:r>
            <a:r>
              <a:rPr lang="ko-KR" altLang="en-US" dirty="0"/>
              <a:t>클릭</a:t>
            </a:r>
            <a:r>
              <a:rPr lang="en-US" altLang="ko-KR" dirty="0"/>
              <a:t>-</a:t>
            </a:r>
            <a:r>
              <a:rPr lang="ko-KR" altLang="en-US" dirty="0"/>
              <a:t>동영상 재생</a:t>
            </a:r>
            <a:r>
              <a:rPr lang="en-US" altLang="ko-KR" dirty="0"/>
              <a:t>)</a:t>
            </a:r>
            <a:endParaRPr lang="en-US" dirty="0"/>
          </a:p>
          <a:p>
            <a:endParaRPr lang="ko-KR" altLang="en-US" dirty="0">
              <a:ea typeface="맑은 고딕"/>
              <a:cs typeface="Arial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3655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ㄴ</a:t>
            </a:r>
            <a:r>
              <a:rPr lang="ko-KR" altLang="en-US" dirty="0"/>
              <a:t>으로 만들 수 있는 단어들을</a:t>
            </a:r>
            <a:endParaRPr lang="en-US" altLang="ko-KR" dirty="0"/>
          </a:p>
          <a:p>
            <a:r>
              <a:rPr lang="ko-KR" altLang="en-US" dirty="0"/>
              <a:t>함께 따라 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Moviecreator_5-2-2020_11555_AM">
            <a:hlinkClick r:id="" action="ppaction://media"/>
            <a:extLst>
              <a:ext uri="{FF2B5EF4-FFF2-40B4-BE49-F238E27FC236}">
                <a16:creationId xmlns:a16="http://schemas.microsoft.com/office/drawing/2014/main" id="{2A8A0D45-6694-49AE-A837-C4191A5216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6042" y="800171"/>
            <a:ext cx="77882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ㄴ</a:t>
            </a:r>
            <a:r>
              <a:rPr lang="ko-KR" altLang="en-US" dirty="0"/>
              <a:t> 은 한번에 쓸 수 있네요</a:t>
            </a:r>
            <a:r>
              <a:rPr lang="en-US" altLang="ko-KR" dirty="0"/>
              <a:t>? </a:t>
            </a:r>
            <a:r>
              <a:rPr lang="ko-KR" altLang="en-US" dirty="0"/>
              <a:t>알록달록 색연필로 따라 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8" name="Picture 7" descr="A close up of a device&#10;&#10;Description automatically generated">
            <a:extLst>
              <a:ext uri="{FF2B5EF4-FFF2-40B4-BE49-F238E27FC236}">
                <a16:creationId xmlns:a16="http://schemas.microsoft.com/office/drawing/2014/main" id="{450E1B5F-8DC0-4291-A3FF-86001994A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993" y="75771"/>
            <a:ext cx="4323426" cy="599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19653D"/>
                </a:solidFill>
                <a:ea typeface="맑은 고딕"/>
                <a:cs typeface="Arial"/>
              </a:rPr>
              <a:t>나</a:t>
            </a:r>
            <a:r>
              <a:rPr lang="ko-KR" altLang="en-US" sz="4800" b="1" dirty="0">
                <a:solidFill>
                  <a:schemeClr val="accent6">
                    <a:lumMod val="75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60943C"/>
                </a:solidFill>
                <a:ea typeface="맑은 고딕"/>
                <a:cs typeface="Arial"/>
              </a:rPr>
              <a:t>무</a:t>
            </a:r>
            <a:endParaRPr lang="en-US" altLang="ko-KR" sz="4800" b="1" dirty="0">
              <a:solidFill>
                <a:srgbClr val="60943C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33F1EFB3-2631-4758-A949-9DE619AC4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592" y="55245"/>
            <a:ext cx="426720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FFFF00"/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E7EA5C"/>
                </a:solidFill>
                <a:ea typeface="맑은 고딕"/>
                <a:cs typeface="Arial"/>
              </a:rPr>
              <a:t>나 </a:t>
            </a:r>
            <a:r>
              <a:rPr lang="ko-KR" altLang="en-US" sz="4800" b="1" dirty="0">
                <a:solidFill>
                  <a:srgbClr val="E2F814"/>
                </a:solidFill>
                <a:ea typeface="맑은 고딕"/>
                <a:cs typeface="Arial"/>
              </a:rPr>
              <a:t>비</a:t>
            </a:r>
            <a:endParaRPr lang="en-US" altLang="ko-KR" sz="4800" b="1" dirty="0">
              <a:solidFill>
                <a:srgbClr val="E2F814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20B5882-E31A-4537-A0D0-AAC058B82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95" y="137293"/>
            <a:ext cx="4274820" cy="60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0070C0"/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rgbClr val="0099FF"/>
                </a:solidFill>
                <a:ea typeface="맑은 고딕"/>
                <a:cs typeface="Arial"/>
              </a:rPr>
              <a:t>ㅔ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4BD1FB"/>
                </a:solidFill>
                <a:ea typeface="맑은 고딕"/>
                <a:cs typeface="Arial"/>
              </a:rPr>
              <a:t>네</a:t>
            </a:r>
            <a:r>
              <a:rPr lang="ko-KR" altLang="en-US" sz="4800" b="1" dirty="0">
                <a:solidFill>
                  <a:srgbClr val="E7EA5C"/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1F8BA1"/>
                </a:solidFill>
                <a:ea typeface="맑은 고딕"/>
                <a:cs typeface="Arial"/>
              </a:rPr>
              <a:t>모</a:t>
            </a:r>
            <a:endParaRPr lang="en-US" altLang="ko-KR" sz="4800" b="1" dirty="0">
              <a:solidFill>
                <a:srgbClr val="1F8BA1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B4A34ED-A3D7-4990-B805-F34D06013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782" y="137293"/>
            <a:ext cx="4320540" cy="60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7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나 </a:t>
            </a:r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팔</a:t>
            </a:r>
            <a:endParaRPr lang="en-US" altLang="ko-KR" sz="4800" b="1" dirty="0">
              <a:solidFill>
                <a:schemeClr val="accent2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3ECB9C7-E333-469C-B7EF-FA2B55662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14" y="147626"/>
            <a:ext cx="430530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6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+mj-lt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+mj-lt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볼게요!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1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FFC000"/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FFC000"/>
                </a:solidFill>
                <a:ea typeface="맑은 고딕"/>
                <a:cs typeface="Arial"/>
              </a:rPr>
              <a:t>날</a:t>
            </a:r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F1CE87"/>
                </a:solidFill>
                <a:ea typeface="맑은 고딕"/>
                <a:cs typeface="Arial"/>
              </a:rPr>
              <a:t>개</a:t>
            </a:r>
            <a:endParaRPr lang="en-US" altLang="ko-KR" sz="4800" b="1" dirty="0">
              <a:solidFill>
                <a:srgbClr val="F1CE87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3ECB9C7-E333-469C-B7EF-FA2B55662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14" y="147626"/>
            <a:ext cx="4305300" cy="6035040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DC298C5-BC35-4EC9-A768-9D1B3DEBF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217" y="97155"/>
            <a:ext cx="4320540" cy="599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2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877752" cy="18004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ㅜ</a:t>
            </a:r>
            <a:r>
              <a:rPr lang="ko-KR" altLang="en-US" dirty="0">
                <a:ea typeface="맑은 고딕"/>
                <a:cs typeface="Arial"/>
              </a:rPr>
              <a:t>와 </a:t>
            </a:r>
            <a:r>
              <a:rPr lang="ko-KR" altLang="en-US" sz="2800" b="1" dirty="0">
                <a:ea typeface="맑은 고딕"/>
                <a:cs typeface="Arial"/>
              </a:rPr>
              <a:t>ㄴ</a:t>
            </a:r>
            <a:r>
              <a:rPr lang="ko-KR" altLang="en-US" dirty="0">
                <a:ea typeface="맑은 고딕"/>
                <a:cs typeface="Arial"/>
              </a:rPr>
              <a:t>받침이 만나서 </a:t>
            </a:r>
            <a:r>
              <a:rPr lang="ko-KR" altLang="en-US" sz="4800" b="1" dirty="0">
                <a:solidFill>
                  <a:srgbClr val="4D2307"/>
                </a:solidFill>
                <a:ea typeface="맑은 고딕"/>
                <a:cs typeface="Arial"/>
              </a:rPr>
              <a:t>눈</a:t>
            </a:r>
            <a:endParaRPr lang="en-US" altLang="ko-KR" sz="4800" b="1" dirty="0">
              <a:solidFill>
                <a:srgbClr val="4D2307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4D2307"/>
                </a:solidFill>
                <a:ea typeface="맑은 고딕"/>
                <a:cs typeface="Arial"/>
              </a:rPr>
              <a:t>함께</a:t>
            </a:r>
            <a:r>
              <a:rPr lang="ko-KR" altLang="en-US" dirty="0">
                <a:ea typeface="맑은 고딕"/>
                <a:cs typeface="Arial"/>
              </a:rPr>
              <a:t>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7353BDF-6F73-44E3-A5A4-4903C97AF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245" y="97155"/>
            <a:ext cx="4290060" cy="599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35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FB29F49F-C4CA-4CD1-9103-259802E93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865" y="508503"/>
            <a:ext cx="9543495" cy="54680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E192513-2A96-40B0-A5B1-4A1387E26778}"/>
                  </a:ext>
                </a:extLst>
              </p14:cNvPr>
              <p14:cNvContentPartPr/>
              <p14:nvPr/>
            </p14:nvContentPartPr>
            <p14:xfrm>
              <a:off x="5398732" y="1625255"/>
              <a:ext cx="18057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E192513-2A96-40B0-A5B1-4A1387E2677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60572" y="1587455"/>
                <a:ext cx="188172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B821954-AF92-46E6-AC09-820E2E922066}"/>
                  </a:ext>
                </a:extLst>
              </p14:cNvPr>
              <p14:cNvContentPartPr/>
              <p14:nvPr/>
            </p14:nvContentPartPr>
            <p14:xfrm>
              <a:off x="5475991" y="3378013"/>
              <a:ext cx="1814760" cy="1522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B821954-AF92-46E6-AC09-820E2E92206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37831" y="3340213"/>
                <a:ext cx="1890720" cy="159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E9B1A18-8492-42B4-9C32-01FE60B97E09}"/>
                  </a:ext>
                </a:extLst>
              </p14:cNvPr>
              <p14:cNvContentPartPr/>
              <p14:nvPr/>
            </p14:nvContentPartPr>
            <p14:xfrm>
              <a:off x="5398732" y="3342733"/>
              <a:ext cx="1856520" cy="1558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E9B1A18-8492-42B4-9C32-01FE60B97E0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60932" y="3304933"/>
                <a:ext cx="1932480" cy="163368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  <p:pic>
        <p:nvPicPr>
          <p:cNvPr id="4" name="Picture 3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3B717817-237F-44C4-B7D1-13C626D03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31" y="345260"/>
            <a:ext cx="7875999" cy="54680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FD596A2-FD63-4C4C-8608-907A55B664F9}"/>
                  </a:ext>
                </a:extLst>
              </p14:cNvPr>
              <p14:cNvContentPartPr/>
              <p14:nvPr/>
            </p14:nvContentPartPr>
            <p14:xfrm>
              <a:off x="5527538" y="1534189"/>
              <a:ext cx="1557360" cy="3192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FD596A2-FD63-4C4C-8608-907A55B664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89378" y="1496389"/>
                <a:ext cx="1633320" cy="326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E8EC3AB-63F4-4A05-8C73-BBDF46BB7F05}"/>
                  </a:ext>
                </a:extLst>
              </p14:cNvPr>
              <p14:cNvContentPartPr/>
              <p14:nvPr/>
            </p14:nvContentPartPr>
            <p14:xfrm>
              <a:off x="5554178" y="4714069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E8EC3AB-63F4-4A05-8C73-BBDF46BB7F0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5538" y="470506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937FB5DB-780E-4DB0-9B73-B34FF8A9DC89}"/>
                  </a:ext>
                </a:extLst>
              </p14:cNvPr>
              <p14:cNvContentPartPr/>
              <p14:nvPr/>
            </p14:nvContentPartPr>
            <p14:xfrm>
              <a:off x="5535818" y="1487029"/>
              <a:ext cx="1495440" cy="1548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937FB5DB-780E-4DB0-9B73-B34FF8A9DC8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98018" y="1449229"/>
                <a:ext cx="1571400" cy="162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72926E7-89A3-443E-B7B5-8C60B726B7CF}"/>
                  </a:ext>
                </a:extLst>
              </p14:cNvPr>
              <p14:cNvContentPartPr/>
              <p14:nvPr/>
            </p14:nvContentPartPr>
            <p14:xfrm>
              <a:off x="5503778" y="3060949"/>
              <a:ext cx="1540800" cy="17722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72926E7-89A3-443E-B7B5-8C60B726B7C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65618" y="3023149"/>
                <a:ext cx="1616760" cy="1848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9659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FDB952A0-B7DB-47A2-9473-083C49D66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158" y="118571"/>
            <a:ext cx="5968538" cy="6061382"/>
          </a:xfrm>
          <a:prstGeom prst="rect">
            <a:avLst/>
          </a:prstGeom>
        </p:spPr>
      </p:pic>
      <p:sp>
        <p:nvSpPr>
          <p:cNvPr id="23" name="Google Shape;99;p3">
            <a:extLst>
              <a:ext uri="{FF2B5EF4-FFF2-40B4-BE49-F238E27FC236}">
                <a16:creationId xmlns:a16="http://schemas.microsoft.com/office/drawing/2014/main" id="{1C465F69-FB54-46FB-A67F-FB8A6EDE92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23" y="520968"/>
            <a:ext cx="4199313" cy="147135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dirty="0">
                <a:solidFill>
                  <a:schemeClr val="accent4">
                    <a:lumMod val="70000"/>
                  </a:schemeClr>
                </a:solidFill>
              </a:rPr>
              <a:t>동화 속으로</a:t>
            </a:r>
            <a:r>
              <a:rPr lang="en-US" altLang="ko-KR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br>
              <a:rPr lang="en-US" altLang="ko-KR" dirty="0">
                <a:solidFill>
                  <a:schemeClr val="accent4">
                    <a:lumMod val="70000"/>
                  </a:schemeClr>
                </a:solidFill>
              </a:rPr>
            </a:br>
            <a:r>
              <a:rPr lang="en-US" altLang="ko-KR" dirty="0">
                <a:solidFill>
                  <a:schemeClr val="accent4">
                    <a:lumMod val="70000"/>
                  </a:schemeClr>
                </a:solidFill>
              </a:rPr>
              <a:t>   </a:t>
            </a:r>
            <a:r>
              <a:rPr lang="ko-KR" altLang="en-US" sz="3600" b="1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</a:rPr>
              <a:t>나</a:t>
            </a:r>
            <a:r>
              <a:rPr lang="ko-KR" altLang="en-US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</a:rPr>
              <a:t>는 누구일까</a:t>
            </a:r>
            <a:r>
              <a:rPr lang="en-US" altLang="ko-KR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0E1B0977-2989-4DF5-A777-B75342EC834B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55723A-E313-4BCF-8990-8F4CCEA9E9AE}"/>
              </a:ext>
            </a:extLst>
          </p:cNvPr>
          <p:cNvSpPr txBox="1"/>
          <p:nvPr/>
        </p:nvSpPr>
        <p:spPr>
          <a:xfrm>
            <a:off x="989215" y="3607724"/>
            <a:ext cx="22236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선생님이 들려 주는 </a:t>
            </a:r>
            <a:endParaRPr lang="en-US" altLang="ko-KR" dirty="0"/>
          </a:p>
          <a:p>
            <a:r>
              <a:rPr lang="ko-KR" altLang="en-US" dirty="0"/>
              <a:t>이야기를 잘 듣고 </a:t>
            </a:r>
            <a:endParaRPr lang="en-US" altLang="ko-KR" dirty="0"/>
          </a:p>
          <a:p>
            <a:r>
              <a:rPr lang="ko-KR" altLang="en-US" dirty="0"/>
              <a:t>이야기해요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819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8C16850E-4CB2-409F-B07F-7412517A6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711" y="403099"/>
            <a:ext cx="6500552" cy="57738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70C221-DB5F-4A47-8F31-247BF2A7E569}"/>
              </a:ext>
            </a:extLst>
          </p:cNvPr>
          <p:cNvSpPr txBox="1"/>
          <p:nvPr/>
        </p:nvSpPr>
        <p:spPr>
          <a:xfrm>
            <a:off x="1113905" y="3429000"/>
            <a:ext cx="2012089" cy="1446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000" dirty="0"/>
              <a:t>그래</a:t>
            </a:r>
            <a:r>
              <a:rPr lang="en-US" altLang="ko-KR" sz="2000" dirty="0"/>
              <a:t>, </a:t>
            </a:r>
            <a:r>
              <a:rPr lang="ko-KR" altLang="en-US" sz="2000" dirty="0"/>
              <a:t>맞아</a:t>
            </a:r>
            <a:r>
              <a:rPr lang="en-US" altLang="ko-KR" sz="2000" dirty="0"/>
              <a:t>!</a:t>
            </a:r>
          </a:p>
          <a:p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</a:rPr>
              <a:t>나</a:t>
            </a:r>
            <a:r>
              <a:rPr lang="ko-KR" altLang="en-US" sz="2000" dirty="0"/>
              <a:t>는 코끼리야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" name="Graphic 13" descr="Elephant">
            <a:extLst>
              <a:ext uri="{FF2B5EF4-FFF2-40B4-BE49-F238E27FC236}">
                <a16:creationId xmlns:a16="http://schemas.microsoft.com/office/drawing/2014/main" id="{62E16F7F-7AE4-41C2-8019-56398E5507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9775" y="4106108"/>
            <a:ext cx="914400" cy="914400"/>
          </a:xfrm>
          <a:prstGeom prst="rect">
            <a:avLst/>
          </a:prstGeom>
        </p:spPr>
      </p:pic>
      <p:sp>
        <p:nvSpPr>
          <p:cNvPr id="15" name="Google Shape;99;p3">
            <a:extLst>
              <a:ext uri="{FF2B5EF4-FFF2-40B4-BE49-F238E27FC236}">
                <a16:creationId xmlns:a16="http://schemas.microsoft.com/office/drawing/2014/main" id="{D0EE1CA9-BFE3-452E-9FC2-2A28B2C288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24" y="520968"/>
            <a:ext cx="743352" cy="147135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dirty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53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001A69E-F404-4D80-B116-15980F999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002" y="425696"/>
            <a:ext cx="5690884" cy="57542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A505E7-432D-4B60-A435-61883F4D8C27}"/>
              </a:ext>
            </a:extLst>
          </p:cNvPr>
          <p:cNvSpPr txBox="1"/>
          <p:nvPr/>
        </p:nvSpPr>
        <p:spPr>
          <a:xfrm>
            <a:off x="1113905" y="3429000"/>
            <a:ext cx="1949897" cy="1446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 그래</a:t>
            </a:r>
            <a:r>
              <a:rPr lang="en-US" altLang="ko-KR" sz="2000" dirty="0"/>
              <a:t>, </a:t>
            </a:r>
            <a:r>
              <a:rPr lang="ko-KR" altLang="en-US" sz="2000" dirty="0"/>
              <a:t>맞아</a:t>
            </a:r>
            <a:r>
              <a:rPr lang="en-US" altLang="ko-KR" sz="2000" dirty="0"/>
              <a:t>!</a:t>
            </a:r>
          </a:p>
          <a:p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</a:rPr>
              <a:t> 나</a:t>
            </a:r>
            <a:r>
              <a:rPr lang="ko-KR" altLang="en-US" sz="2000" dirty="0"/>
              <a:t>는 나비야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Graphic 10" descr="Butterfly">
            <a:extLst>
              <a:ext uri="{FF2B5EF4-FFF2-40B4-BE49-F238E27FC236}">
                <a16:creationId xmlns:a16="http://schemas.microsoft.com/office/drawing/2014/main" id="{74A4B9A3-3D7A-4551-9E3E-B317BD5403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4509" y="4131493"/>
            <a:ext cx="914400" cy="914400"/>
          </a:xfrm>
          <a:prstGeom prst="rect">
            <a:avLst/>
          </a:prstGeom>
        </p:spPr>
      </p:pic>
      <p:sp>
        <p:nvSpPr>
          <p:cNvPr id="16" name="Google Shape;99;p3">
            <a:extLst>
              <a:ext uri="{FF2B5EF4-FFF2-40B4-BE49-F238E27FC236}">
                <a16:creationId xmlns:a16="http://schemas.microsoft.com/office/drawing/2014/main" id="{DCD17291-0BCB-4DCA-9AE9-2CDB95E7E4D9}"/>
              </a:ext>
            </a:extLst>
          </p:cNvPr>
          <p:cNvSpPr txBox="1">
            <a:spLocks/>
          </p:cNvSpPr>
          <p:nvPr/>
        </p:nvSpPr>
        <p:spPr>
          <a:xfrm>
            <a:off x="220924" y="520968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4C5A29-0463-4F56-ACFF-873EC9DBCCB6}"/>
              </a:ext>
            </a:extLst>
          </p:cNvPr>
          <p:cNvSpPr txBox="1"/>
          <p:nvPr/>
        </p:nvSpPr>
        <p:spPr>
          <a:xfrm>
            <a:off x="5495277" y="543313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날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D79E71-3AF3-48C6-B15D-8759F5911A5A}"/>
              </a:ext>
            </a:extLst>
          </p:cNvPr>
          <p:cNvSpPr txBox="1"/>
          <p:nvPr/>
        </p:nvSpPr>
        <p:spPr>
          <a:xfrm>
            <a:off x="7867094" y="543313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볼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090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EC7FE6A-FCF2-413F-9EB6-091248AC2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21" y="292222"/>
            <a:ext cx="5884741" cy="58847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27B37F-BD7E-4C1E-9E2F-141663E61553}"/>
              </a:ext>
            </a:extLst>
          </p:cNvPr>
          <p:cNvSpPr txBox="1"/>
          <p:nvPr/>
        </p:nvSpPr>
        <p:spPr>
          <a:xfrm>
            <a:off x="645340" y="3526652"/>
            <a:ext cx="2399701" cy="172354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 그래</a:t>
            </a:r>
            <a:r>
              <a:rPr lang="en-US" altLang="ko-KR" sz="2000" dirty="0"/>
              <a:t>, </a:t>
            </a:r>
            <a:r>
              <a:rPr lang="ko-KR" altLang="en-US" sz="2000" dirty="0"/>
              <a:t>맞아</a:t>
            </a:r>
            <a:r>
              <a:rPr lang="en-US" altLang="ko-KR" sz="2000" dirty="0"/>
              <a:t>!</a:t>
            </a:r>
          </a:p>
          <a:p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</a:rPr>
              <a:t> 나</a:t>
            </a:r>
            <a:r>
              <a:rPr lang="ko-KR" altLang="en-US" sz="2000" dirty="0"/>
              <a:t>는 달팽이야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Google Shape;99;p3">
            <a:extLst>
              <a:ext uri="{FF2B5EF4-FFF2-40B4-BE49-F238E27FC236}">
                <a16:creationId xmlns:a16="http://schemas.microsoft.com/office/drawing/2014/main" id="{9265CB66-804D-4C37-9C5B-774D31828F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24" y="520968"/>
            <a:ext cx="743352" cy="147135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8312F008-B9F2-4D4A-982E-2C711FD178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22" y="4388426"/>
            <a:ext cx="805407" cy="80098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070824E-F902-4856-8BEA-00235CD13FC2}"/>
              </a:ext>
            </a:extLst>
          </p:cNvPr>
          <p:cNvCxnSpPr/>
          <p:nvPr/>
        </p:nvCxnSpPr>
        <p:spPr>
          <a:xfrm>
            <a:off x="5131293" y="4873841"/>
            <a:ext cx="1970843" cy="6835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8CA49E-47BD-4925-99B4-C4D383A6C5CA}"/>
              </a:ext>
            </a:extLst>
          </p:cNvPr>
          <p:cNvCxnSpPr/>
          <p:nvPr/>
        </p:nvCxnSpPr>
        <p:spPr>
          <a:xfrm flipV="1">
            <a:off x="5131293" y="4873841"/>
            <a:ext cx="1970843" cy="31556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EF297A-8102-4DEE-8274-5C1D7A51DCE2}"/>
              </a:ext>
            </a:extLst>
          </p:cNvPr>
          <p:cNvCxnSpPr/>
          <p:nvPr/>
        </p:nvCxnSpPr>
        <p:spPr>
          <a:xfrm flipV="1">
            <a:off x="5131293" y="5250201"/>
            <a:ext cx="1899822" cy="3072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24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99;p3">
            <a:extLst>
              <a:ext uri="{FF2B5EF4-FFF2-40B4-BE49-F238E27FC236}">
                <a16:creationId xmlns:a16="http://schemas.microsoft.com/office/drawing/2014/main" id="{7690D440-CC3F-4772-BE64-AAF1246536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924" y="520968"/>
            <a:ext cx="743352" cy="147135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:a16="http://schemas.microsoft.com/office/drawing/2014/main" id="{FBA67580-F181-4B68-8FE0-DC1EFF910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486" y="173007"/>
            <a:ext cx="5964195" cy="60039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0343F2-E265-4A09-896B-C9BD7E6E639C}"/>
              </a:ext>
            </a:extLst>
          </p:cNvPr>
          <p:cNvSpPr txBox="1"/>
          <p:nvPr/>
        </p:nvSpPr>
        <p:spPr>
          <a:xfrm>
            <a:off x="838200" y="3296978"/>
            <a:ext cx="2215718" cy="14465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  그래</a:t>
            </a:r>
            <a:r>
              <a:rPr lang="en-US" altLang="ko-KR" sz="2000" dirty="0"/>
              <a:t>, </a:t>
            </a:r>
            <a:r>
              <a:rPr lang="ko-KR" altLang="en-US" sz="2000" dirty="0"/>
              <a:t>맞아</a:t>
            </a:r>
            <a:r>
              <a:rPr lang="en-US" altLang="ko-KR" sz="2000" dirty="0"/>
              <a:t>!</a:t>
            </a:r>
          </a:p>
          <a:p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</a:rPr>
              <a:t> 나</a:t>
            </a:r>
            <a:r>
              <a:rPr lang="ko-KR" altLang="en-US" sz="2000" dirty="0"/>
              <a:t>는 거북이야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Graphic 9" descr="Turtle">
            <a:extLst>
              <a:ext uri="{FF2B5EF4-FFF2-40B4-BE49-F238E27FC236}">
                <a16:creationId xmlns:a16="http://schemas.microsoft.com/office/drawing/2014/main" id="{EA246B20-CB51-45C5-ADC4-4341DFD88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59481" y="40012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4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9" name="Google Shape;99;p3"/>
          <p:cNvSpPr txBox="1">
            <a:spLocks noGrp="1"/>
          </p:cNvSpPr>
          <p:nvPr/>
        </p:nvSpPr>
        <p:spPr>
          <a:xfrm>
            <a:off x="1508839" y="167026"/>
            <a:ext cx="9078495" cy="94204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 fontScale="70000" lnSpcReduction="20000"/>
          </a:bodyPr>
          <a:lstStyle/>
          <a:p>
            <a:pPr algn="ctr"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ko-KR" altLang="en-US" sz="4400" dirty="0"/>
          </a:p>
          <a:p>
            <a:pPr algn="ctr">
              <a:defRPr lang="en-US" altLang="ko-KR"/>
            </a:pPr>
            <a:r>
              <a:rPr lang="ko-KR" altLang="en-US" sz="4400" dirty="0"/>
              <a:t>  </a:t>
            </a:r>
            <a:r>
              <a:rPr lang="ko-KR" altLang="en-US" sz="44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</a:rPr>
              <a:t>작가가 읽어 주는 동화책 &lt;노란 달이 뜰 거야&gt;</a:t>
            </a:r>
            <a:endParaRPr lang="ko-KR" altLang="en-US" sz="4400" dirty="0"/>
          </a:p>
          <a:p>
            <a:pPr algn="ctr">
              <a:defRPr lang="ko-KR" altLang="en-US"/>
            </a:pPr>
            <a:endParaRPr lang="ko-KR" altLang="en-US" sz="44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4A06A6-7393-4F42-8953-6A2127EEDC83}"/>
              </a:ext>
            </a:extLst>
          </p:cNvPr>
          <p:cNvSpPr/>
          <p:nvPr/>
        </p:nvSpPr>
        <p:spPr>
          <a:xfrm>
            <a:off x="1713644" y="5857117"/>
            <a:ext cx="103239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https://www.youtube.com/watch?v=3CxvEXo-xtk&amp;list=PLrEkqYIDuW0L8YShfNhkcDrH-CtNo5eq9&amp;index=11&amp;t=0s</a:t>
            </a:r>
            <a:endParaRPr lang="en-US" sz="1400" dirty="0"/>
          </a:p>
        </p:txBody>
      </p:sp>
      <p:pic>
        <p:nvPicPr>
          <p:cNvPr id="4" name="Online Media 3" title="[￬ﾝﾴ￬ﾕﾼ￪ﾸﾰ￪ﾽﾃ ￪ﾷﾸ￫ﾦﾼ￬ﾱﾅ] ￫ﾅﾸ￫ﾞﾀ ￫ﾋﾬ￬ﾝﾴ ￫ﾜﾰ ￪ﾱﾰ￬ﾕﾼ">
            <a:hlinkClick r:id="" action="ppaction://media"/>
            <a:extLst>
              <a:ext uri="{FF2B5EF4-FFF2-40B4-BE49-F238E27FC236}">
                <a16:creationId xmlns:a16="http://schemas.microsoft.com/office/drawing/2014/main" id="{CDEBC385-198D-4DDC-A321-4818A2C7FE3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74827" y="1180209"/>
            <a:ext cx="6512073" cy="46889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&lt;3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 목표 및 배울 내용</a:t>
            </a:r>
            <a:endParaRPr lang="en-US" b="1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X영화자막 M" panose="02020600000000000000" pitchFamily="18" charset="-127"/>
              <a:ea typeface="DX영화자막 M" panose="02020600000000000000" pitchFamily="18" charset="-127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3093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오누이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누나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누구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니은을 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니은으로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네모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날개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을 추가해서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나는 누구일까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?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책을 읽으며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를 찾아요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  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400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노란 달이 뜰 거야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동화책을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나처럼 해 봐요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&gt;- 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BD0A92D-399A-41B4-B955-6B72A41B7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42264" y="0"/>
            <a:ext cx="934973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6A49DF9-534D-4905-8F46-02AB63EB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99;p3"/>
          <p:cNvSpPr txBox="1">
            <a:spLocks noGrp="1"/>
          </p:cNvSpPr>
          <p:nvPr/>
        </p:nvSpPr>
        <p:spPr>
          <a:xfrm>
            <a:off x="178308" y="147236"/>
            <a:ext cx="2663956" cy="12971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lang="en-US" altLang="ko-KR"/>
            </a:pPr>
            <a:r>
              <a:rPr kumimoji="0" lang="en-US" altLang="ko-KR" sz="3700" b="0" i="0" u="none" strike="noStrike" kern="1200" cap="none" normalizeH="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</a:t>
            </a:r>
            <a:endParaRPr lang="en-US" altLang="ko-KR" sz="37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lang="en-US" altLang="ko-KR"/>
            </a:pPr>
            <a:r>
              <a:rPr lang="en-US" altLang="ko-KR" sz="37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 </a:t>
            </a:r>
            <a:r>
              <a:rPr lang="ko-KR" altLang="en-US" sz="37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생각해 보기</a:t>
            </a:r>
            <a:r>
              <a:rPr lang="en-US" altLang="ko-KR" sz="3700" kern="12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endParaRPr lang="en-US" altLang="ko-KR" sz="37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lang="ko-KR" altLang="en-US"/>
            </a:pPr>
            <a:endParaRPr lang="en-US" altLang="ko-KR" sz="37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Freeform 56">
            <a:extLst>
              <a:ext uri="{FF2B5EF4-FFF2-40B4-BE49-F238E27FC236}">
                <a16:creationId xmlns:a16="http://schemas.microsoft.com/office/drawing/2014/main" id="{9FA51AA9-DFBD-4CB2-9C70-26DAC24A3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35021" y="2"/>
            <a:ext cx="4305922" cy="3193227"/>
          </a:xfrm>
          <a:custGeom>
            <a:avLst/>
            <a:gdLst>
              <a:gd name="connsiteX0" fmla="*/ 268379 w 4305922"/>
              <a:gd name="connsiteY0" fmla="*/ 0 h 3193227"/>
              <a:gd name="connsiteX1" fmla="*/ 4037544 w 4305922"/>
              <a:gd name="connsiteY1" fmla="*/ 0 h 3193227"/>
              <a:gd name="connsiteX2" fmla="*/ 4046072 w 4305922"/>
              <a:gd name="connsiteY2" fmla="*/ 14037 h 3193227"/>
              <a:gd name="connsiteX3" fmla="*/ 4305922 w 4305922"/>
              <a:gd name="connsiteY3" fmla="*/ 1040266 h 3193227"/>
              <a:gd name="connsiteX4" fmla="*/ 2152962 w 4305922"/>
              <a:gd name="connsiteY4" fmla="*/ 3193227 h 3193227"/>
              <a:gd name="connsiteX5" fmla="*/ 0 w 4305922"/>
              <a:gd name="connsiteY5" fmla="*/ 1040266 h 3193227"/>
              <a:gd name="connsiteX6" fmla="*/ 259851 w 4305922"/>
              <a:gd name="connsiteY6" fmla="*/ 14037 h 3193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5922" h="3193227">
                <a:moveTo>
                  <a:pt x="268379" y="0"/>
                </a:moveTo>
                <a:lnTo>
                  <a:pt x="4037544" y="0"/>
                </a:lnTo>
                <a:lnTo>
                  <a:pt x="4046072" y="14037"/>
                </a:lnTo>
                <a:cubicBezTo>
                  <a:pt x="4211790" y="319097"/>
                  <a:pt x="4305922" y="668689"/>
                  <a:pt x="4305922" y="1040266"/>
                </a:cubicBezTo>
                <a:cubicBezTo>
                  <a:pt x="4305922" y="2229314"/>
                  <a:pt x="3342009" y="3193227"/>
                  <a:pt x="2152962" y="3193227"/>
                </a:cubicBezTo>
                <a:cubicBezTo>
                  <a:pt x="963913" y="3193227"/>
                  <a:pt x="0" y="2229314"/>
                  <a:pt x="0" y="1040266"/>
                </a:cubicBezTo>
                <a:cubicBezTo>
                  <a:pt x="0" y="668689"/>
                  <a:pt x="94133" y="319097"/>
                  <a:pt x="259851" y="14037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A picture containing table, yellow, photo, fruit&#10;&#10;Description automatically generated">
            <a:extLst>
              <a:ext uri="{FF2B5EF4-FFF2-40B4-BE49-F238E27FC236}">
                <a16:creationId xmlns:a16="http://schemas.microsoft.com/office/drawing/2014/main" id="{819226A9-C404-4295-B18E-D171A7F0E8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" r="8415" b="-1"/>
          <a:stretch/>
        </p:blipFill>
        <p:spPr>
          <a:xfrm>
            <a:off x="3324594" y="95898"/>
            <a:ext cx="4063868" cy="3072200"/>
          </a:xfrm>
          <a:custGeom>
            <a:avLst/>
            <a:gdLst/>
            <a:ahLst/>
            <a:cxnLst/>
            <a:rect l="l" t="t" r="r" b="b"/>
            <a:pathLst>
              <a:path w="4063868" h="3072200">
                <a:moveTo>
                  <a:pt x="288818" y="0"/>
                </a:moveTo>
                <a:lnTo>
                  <a:pt x="3775050" y="0"/>
                </a:lnTo>
                <a:lnTo>
                  <a:pt x="3818625" y="71726"/>
                </a:lnTo>
                <a:cubicBezTo>
                  <a:pt x="3975028" y="359637"/>
                  <a:pt x="4063868" y="689577"/>
                  <a:pt x="4063868" y="1040266"/>
                </a:cubicBezTo>
                <a:cubicBezTo>
                  <a:pt x="4063868" y="2162473"/>
                  <a:pt x="3154140" y="3072200"/>
                  <a:pt x="2031934" y="3072200"/>
                </a:cubicBezTo>
                <a:cubicBezTo>
                  <a:pt x="909728" y="3072200"/>
                  <a:pt x="0" y="2162473"/>
                  <a:pt x="0" y="1040266"/>
                </a:cubicBezTo>
                <a:cubicBezTo>
                  <a:pt x="0" y="689577"/>
                  <a:pt x="88841" y="359637"/>
                  <a:pt x="245244" y="71726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3" name="Freeform 58">
            <a:extLst>
              <a:ext uri="{FF2B5EF4-FFF2-40B4-BE49-F238E27FC236}">
                <a16:creationId xmlns:a16="http://schemas.microsoft.com/office/drawing/2014/main" id="{D5905D0D-FE5E-454B-A340-4DE821C09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5658" y="1424717"/>
            <a:ext cx="4506342" cy="5442758"/>
          </a:xfrm>
          <a:custGeom>
            <a:avLst/>
            <a:gdLst>
              <a:gd name="connsiteX0" fmla="*/ 3034499 w 4506342"/>
              <a:gd name="connsiteY0" fmla="*/ 0 h 5442758"/>
              <a:gd name="connsiteX1" fmla="*/ 4480922 w 4506342"/>
              <a:gd name="connsiteY1" fmla="*/ 366248 h 5442758"/>
              <a:gd name="connsiteX2" fmla="*/ 4506342 w 4506342"/>
              <a:gd name="connsiteY2" fmla="*/ 381691 h 5442758"/>
              <a:gd name="connsiteX3" fmla="*/ 4506342 w 4506342"/>
              <a:gd name="connsiteY3" fmla="*/ 5442758 h 5442758"/>
              <a:gd name="connsiteX4" fmla="*/ 1193461 w 4506342"/>
              <a:gd name="connsiteY4" fmla="*/ 5442758 h 5442758"/>
              <a:gd name="connsiteX5" fmla="*/ 1104276 w 4506342"/>
              <a:gd name="connsiteY5" fmla="*/ 5376066 h 5442758"/>
              <a:gd name="connsiteX6" fmla="*/ 0 w 4506342"/>
              <a:gd name="connsiteY6" fmla="*/ 3034499 h 5442758"/>
              <a:gd name="connsiteX7" fmla="*/ 3034499 w 4506342"/>
              <a:gd name="connsiteY7" fmla="*/ 0 h 544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6342" h="5442758">
                <a:moveTo>
                  <a:pt x="3034499" y="0"/>
                </a:moveTo>
                <a:cubicBezTo>
                  <a:pt x="3558220" y="0"/>
                  <a:pt x="4050953" y="132675"/>
                  <a:pt x="4480922" y="366248"/>
                </a:cubicBezTo>
                <a:lnTo>
                  <a:pt x="4506342" y="381691"/>
                </a:lnTo>
                <a:lnTo>
                  <a:pt x="4506342" y="5442758"/>
                </a:lnTo>
                <a:lnTo>
                  <a:pt x="1193461" y="5442758"/>
                </a:lnTo>
                <a:lnTo>
                  <a:pt x="1104276" y="5376066"/>
                </a:lnTo>
                <a:cubicBezTo>
                  <a:pt x="429867" y="4819495"/>
                  <a:pt x="0" y="3977198"/>
                  <a:pt x="0" y="3034499"/>
                </a:cubicBezTo>
                <a:cubicBezTo>
                  <a:pt x="0" y="1358591"/>
                  <a:pt x="1358591" y="0"/>
                  <a:pt x="3034499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 descr="A close up of a building&#10;&#10;Description automatically generated">
            <a:extLst>
              <a:ext uri="{FF2B5EF4-FFF2-40B4-BE49-F238E27FC236}">
                <a16:creationId xmlns:a16="http://schemas.microsoft.com/office/drawing/2014/main" id="{134A7A09-3036-452D-B070-0F6FC5BAE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9" r="47454" b="-2"/>
          <a:stretch/>
        </p:blipFill>
        <p:spPr>
          <a:xfrm>
            <a:off x="7840768" y="1579827"/>
            <a:ext cx="4351232" cy="5287648"/>
          </a:xfrm>
          <a:custGeom>
            <a:avLst/>
            <a:gdLst/>
            <a:ahLst/>
            <a:cxnLst/>
            <a:rect l="l" t="t" r="r" b="b"/>
            <a:pathLst>
              <a:path w="4351232" h="5287648">
                <a:moveTo>
                  <a:pt x="2879389" y="0"/>
                </a:moveTo>
                <a:cubicBezTo>
                  <a:pt x="3376340" y="0"/>
                  <a:pt x="3843887" y="125893"/>
                  <a:pt x="4251877" y="347527"/>
                </a:cubicBezTo>
                <a:lnTo>
                  <a:pt x="4351232" y="407886"/>
                </a:lnTo>
                <a:lnTo>
                  <a:pt x="4351232" y="5287648"/>
                </a:lnTo>
                <a:lnTo>
                  <a:pt x="1303444" y="5287648"/>
                </a:lnTo>
                <a:lnTo>
                  <a:pt x="1269495" y="5267024"/>
                </a:lnTo>
                <a:cubicBezTo>
                  <a:pt x="503573" y="4749577"/>
                  <a:pt x="0" y="3873291"/>
                  <a:pt x="0" y="2879389"/>
                </a:cubicBezTo>
                <a:cubicBezTo>
                  <a:pt x="0" y="1289146"/>
                  <a:pt x="1289146" y="0"/>
                  <a:pt x="2879389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A119F6-18E5-4CEB-806D-2139AF70DDEA}"/>
              </a:ext>
            </a:extLst>
          </p:cNvPr>
          <p:cNvSpPr txBox="1"/>
          <p:nvPr/>
        </p:nvSpPr>
        <p:spPr>
          <a:xfrm>
            <a:off x="477250" y="1704436"/>
            <a:ext cx="5226111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친구는 훨훨 날아다니는 무엇을 보고 </a:t>
            </a:r>
            <a:endParaRPr lang="en-US" altLang="ko-KR" sz="2400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24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아빠랑</a:t>
            </a: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 있었던 일을 생각했나요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 </a:t>
            </a:r>
            <a:endParaRPr lang="en-US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B1DF77-CC81-4965-9D1C-E9B5EB4910A2}"/>
              </a:ext>
            </a:extLst>
          </p:cNvPr>
          <p:cNvSpPr txBox="1"/>
          <p:nvPr/>
        </p:nvSpPr>
        <p:spPr>
          <a:xfrm>
            <a:off x="491410" y="3289919"/>
            <a:ext cx="5928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밤에 무서워하면 아빠는 뭐라고 말했나요</a:t>
            </a:r>
            <a:r>
              <a:rPr lang="en-US" altLang="ko-KR" sz="24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7A667B-5658-40D2-A0C7-FF60D7907B63}"/>
              </a:ext>
            </a:extLst>
          </p:cNvPr>
          <p:cNvSpPr txBox="1"/>
          <p:nvPr/>
        </p:nvSpPr>
        <p:spPr>
          <a:xfrm>
            <a:off x="922316" y="3936174"/>
            <a:ext cx="489139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0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달이 뜰 거야</a:t>
            </a:r>
            <a:endParaRPr lang="en-US" altLang="ko-KR" sz="2000" dirty="0">
              <a:solidFill>
                <a:srgbClr val="0070C0"/>
              </a:solidFill>
              <a:latin typeface="+mj-lt"/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endParaRPr lang="en-US" sz="2000" dirty="0">
              <a:solidFill>
                <a:srgbClr val="0070C0"/>
              </a:solidFill>
              <a:latin typeface="+mj-lt"/>
              <a:ea typeface="1HoonDdukbokki R" panose="02020603020101020101" pitchFamily="18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20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네</a:t>
            </a:r>
            <a:r>
              <a:rPr lang="en-US" altLang="ko-KR" sz="20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맞아요</a:t>
            </a:r>
            <a:r>
              <a:rPr lang="en-US" altLang="ko-KR" sz="20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! </a:t>
            </a:r>
          </a:p>
          <a:p>
            <a:pPr>
              <a:spcAft>
                <a:spcPts val="600"/>
              </a:spcAft>
            </a:pPr>
            <a:r>
              <a:rPr lang="ko-KR" altLang="en-US" sz="2000" dirty="0">
                <a:solidFill>
                  <a:srgbClr val="0070C0"/>
                </a:solidFill>
                <a:latin typeface="+mj-lt"/>
                <a:ea typeface="1HoonDdukbokki R" panose="02020603020101020101" pitchFamily="18" charset="-127"/>
              </a:rPr>
              <a:t>밤에도 달은 방안을 환하게 비춰 주네요</a:t>
            </a:r>
            <a:endParaRPr lang="en-US" sz="2000" dirty="0">
              <a:solidFill>
                <a:srgbClr val="0070C0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AE9446-F104-4E60-BE96-4E681BA0B484}"/>
              </a:ext>
            </a:extLst>
          </p:cNvPr>
          <p:cNvSpPr txBox="1"/>
          <p:nvPr/>
        </p:nvSpPr>
        <p:spPr>
          <a:xfrm>
            <a:off x="1278898" y="2680892"/>
            <a:ext cx="761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dirty="0">
                <a:solidFill>
                  <a:srgbClr val="0070C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나비</a:t>
            </a:r>
            <a:endParaRPr lang="en-US" sz="2800" dirty="0">
              <a:solidFill>
                <a:srgbClr val="0070C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3077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199" y="365124"/>
            <a:ext cx="2582840" cy="5519409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/>
              <a:t> </a:t>
            </a:r>
            <a:r>
              <a:rPr lang="ko-KR" altLang="en-US" sz="3111"/>
              <a:t>          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ko-KR" altLang="en-US" sz="3111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77DC7-AA96-4164-8E26-AB24EEB3F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>
              <a:hlinkClick r:id="rId4"/>
            </a:endParaRPr>
          </a:p>
          <a:p>
            <a:pPr marL="114300" indent="0">
              <a:buNone/>
            </a:pPr>
            <a:r>
              <a:rPr lang="en-US" sz="1800" dirty="0">
                <a:hlinkClick r:id="rId5"/>
              </a:rPr>
              <a:t>https://www.youtube.com/watch?v=q-jHQIUB69s&amp;list=PLhzBuObIigYN_755Jg4hxFEiLdRLrKE62&amp;index=2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2207059" y="279959"/>
            <a:ext cx="9392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</a:rPr>
              <a:t>신</a:t>
            </a:r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나게 노래해요 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ko-KR" altLang="en-US" sz="4400" b="1" dirty="0">
                <a:solidFill>
                  <a:srgbClr val="FF0000"/>
                </a:solidFill>
              </a:rPr>
              <a:t>나</a:t>
            </a:r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처럼 해 봐요</a:t>
            </a:r>
            <a:r>
              <a:rPr lang="en-US" altLang="ko-KR" sz="36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553617" y="188011"/>
            <a:ext cx="1002631" cy="830225"/>
          </a:xfrm>
          <a:prstGeom prst="rect">
            <a:avLst/>
          </a:prstGeom>
        </p:spPr>
      </p:pic>
      <p:pic>
        <p:nvPicPr>
          <p:cNvPr id="2" name="Online Media 1" title="￫ﾂﾘ | ￫ﾂﾘ￬ﾲﾘ￫ﾟﾼ ￭ﾕﾴ ￫ﾴﾐ￬ﾚﾔ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108CA9FE-BA2E-47A2-9E57-3EB4B340805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335966" y="1141348"/>
            <a:ext cx="7520068" cy="42300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en-US" altLang="ko-KR"/>
            </a:pPr>
            <a:r>
              <a:rPr lang="ko-KR" altLang="en-US" sz="5400" b="1" dirty="0" err="1"/>
              <a:t>숙</a:t>
            </a:r>
            <a:r>
              <a:rPr lang="ko-KR" altLang="en-US" sz="5400" b="1" dirty="0"/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562841" y="1791112"/>
            <a:ext cx="10515600" cy="4351338"/>
          </a:xfrm>
        </p:spPr>
        <p:txBody>
          <a:bodyPr/>
          <a:lstStyle/>
          <a:p>
            <a:pPr marL="114300" indent="0">
              <a:buNone/>
              <a:defRPr lang="en-US" altLang="ko-KR"/>
            </a:pPr>
            <a:r>
              <a:rPr lang="ko-KR" altLang="en-US" dirty="0"/>
              <a:t>단어를 </a:t>
            </a:r>
            <a:endParaRPr lang="en-US" altLang="ko-KR" dirty="0"/>
          </a:p>
          <a:p>
            <a:pPr marL="114300" indent="0">
              <a:buNone/>
              <a:defRPr lang="en-US" altLang="ko-KR"/>
            </a:pPr>
            <a:r>
              <a:rPr lang="ko-KR" altLang="en-US" dirty="0"/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dirty="0"/>
              <a:t>빈칸을 </a:t>
            </a:r>
            <a:endParaRPr lang="en-US" altLang="ko-KR" dirty="0"/>
          </a:p>
          <a:p>
            <a:pPr>
              <a:buNone/>
              <a:defRPr lang="en-US" altLang="ko-KR"/>
            </a:pPr>
            <a:r>
              <a:rPr lang="ko-KR" altLang="en-US" dirty="0"/>
              <a:t>채워 보세요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5FD8372-E5B5-40F8-B110-9A619D1A3E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924315"/>
              </p:ext>
            </p:extLst>
          </p:nvPr>
        </p:nvGraphicFramePr>
        <p:xfrm>
          <a:off x="2834995" y="1690688"/>
          <a:ext cx="3261005" cy="444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Document" r:id="rId4" imgW="5982800" imgH="8159122" progId="Word.Document.12">
                  <p:embed/>
                </p:oleObj>
              </mc:Choice>
              <mc:Fallback>
                <p:oleObj name="Document" r:id="rId4" imgW="5982800" imgH="815912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34995" y="1690688"/>
                        <a:ext cx="3261005" cy="4446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991F9C9-8695-4B0E-B061-35AB60A5FF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7670019"/>
              </p:ext>
            </p:extLst>
          </p:nvPr>
        </p:nvGraphicFramePr>
        <p:xfrm>
          <a:off x="6096000" y="1531410"/>
          <a:ext cx="3043459" cy="418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Document" r:id="rId6" imgW="5942845" imgH="8189775" progId="Word.Document.12">
                  <p:embed/>
                </p:oleObj>
              </mc:Choice>
              <mc:Fallback>
                <p:oleObj name="Document" r:id="rId6" imgW="5942845" imgH="81897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96000" y="1531410"/>
                        <a:ext cx="3043459" cy="418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F315F4B-0BB2-4D71-8CFE-B412291D4A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221166"/>
              </p:ext>
            </p:extLst>
          </p:nvPr>
        </p:nvGraphicFramePr>
        <p:xfrm>
          <a:off x="8786926" y="1531410"/>
          <a:ext cx="3261006" cy="443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Document" r:id="rId8" imgW="5956042" imgH="8097647" progId="Word.Document.12">
                  <p:embed/>
                </p:oleObj>
              </mc:Choice>
              <mc:Fallback>
                <p:oleObj name="Document" r:id="rId8" imgW="5956042" imgH="809764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786926" y="1531410"/>
                        <a:ext cx="3261006" cy="4434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2. 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>
              <a:defRPr lang="ko-KR" altLang="en-US"/>
            </a:pPr>
            <a:r>
              <a:rPr lang="en-US" altLang="en-US" dirty="0">
                <a:hlinkClick r:id="rId2"/>
              </a:rPr>
              <a:t>https://quizlet.com/_8desle?x=1qqt&amp;i=2tig8t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참고&gt; 첨부한 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4129917"/>
            <a:ext cx="10305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dirty="0"/>
              <a:t>&lt;</a:t>
            </a:r>
            <a:r>
              <a:rPr lang="ko-KR" altLang="en-US" dirty="0"/>
              <a:t>참고&gt;</a:t>
            </a:r>
          </a:p>
          <a:p>
            <a:pPr>
              <a:defRPr lang="ko-KR" altLang="en-US"/>
            </a:pPr>
            <a:r>
              <a:rPr lang="ko-KR" altLang="en-US" dirty="0"/>
              <a:t>선생님들께서는 슬라이드 뒤에 첨부한 숙제와 자료를 미리 부모님께 보내셔서 아이들의 온라인 수업에 준비될 수 있도록</a:t>
            </a:r>
            <a:r>
              <a:rPr lang="en-US" altLang="ko-KR" dirty="0"/>
              <a:t> </a:t>
            </a:r>
            <a:r>
              <a:rPr lang="ko-KR" altLang="en-US" dirty="0"/>
              <a:t>해 주세요.</a:t>
            </a:r>
          </a:p>
          <a:p>
            <a:pPr>
              <a:defRPr lang="ko-KR" altLang="en-US"/>
            </a:pPr>
            <a:r>
              <a:rPr lang="ko-KR" altLang="en-US" dirty="0"/>
              <a:t>동영상은 상황에 따라 시간을  조절해서 끊어 주셔도 됩니다. &lt;한글이 야호&gt;는 스터디 코리안에서도 보실 수 있습니다.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1. </a:t>
            </a:r>
            <a:r>
              <a:rPr lang="ko-KR" sz="1700" dirty="0">
                <a:solidFill>
                  <a:schemeClr val="tx1"/>
                </a:solidFill>
              </a:rPr>
              <a:t>재외동포를 위한 한국어 1-1 (영어권)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2. </a:t>
            </a:r>
            <a:r>
              <a:rPr lang="ko-KR" altLang="en-US" sz="17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700" dirty="0">
                <a:solidFill>
                  <a:schemeClr val="tx1"/>
                </a:solidFill>
              </a:rPr>
              <a:t> 한국어 강좌</a:t>
            </a:r>
            <a:r>
              <a:rPr lang="en-US" altLang="ko-KR" sz="1700" dirty="0">
                <a:solidFill>
                  <a:schemeClr val="tx1"/>
                </a:solidFill>
              </a:rPr>
              <a:t>- </a:t>
            </a:r>
            <a:r>
              <a:rPr lang="ko-KR" altLang="en-US" sz="17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700" dirty="0">
                <a:solidFill>
                  <a:schemeClr val="tx1"/>
                </a:solidFill>
              </a:rPr>
              <a:t>(</a:t>
            </a:r>
            <a:r>
              <a:rPr lang="ko-KR" altLang="en-US" sz="1700" dirty="0">
                <a:solidFill>
                  <a:schemeClr val="tx1"/>
                </a:solidFill>
              </a:rPr>
              <a:t>유아</a:t>
            </a:r>
            <a:r>
              <a:rPr lang="en-US" altLang="ko-KR" sz="1700" dirty="0">
                <a:solidFill>
                  <a:schemeClr val="tx1"/>
                </a:solidFill>
              </a:rPr>
              <a:t>)</a:t>
            </a:r>
            <a:r>
              <a:rPr lang="ko-KR" altLang="en-US" sz="1700" dirty="0">
                <a:solidFill>
                  <a:schemeClr val="tx1"/>
                </a:solidFill>
              </a:rPr>
              <a:t>    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700" dirty="0">
                <a:solidFill>
                  <a:schemeClr val="tx1"/>
                </a:solidFill>
                <a:hlinkClick r:id="rId2"/>
              </a:rPr>
              <a:t>http://study.korean.net/servlet/action.cls.CntsLsnAction?p_process=listPage#none</a:t>
            </a:r>
            <a:endParaRPr 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3</a:t>
            </a:r>
            <a:r>
              <a:rPr lang="ko-KR" sz="1700" dirty="0">
                <a:solidFill>
                  <a:schemeClr val="tx1"/>
                </a:solidFill>
              </a:rPr>
              <a:t>.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ko-KR" sz="1700" dirty="0">
                <a:solidFill>
                  <a:schemeClr val="tx1"/>
                </a:solidFill>
              </a:rPr>
              <a:t> https://blog.naver.com/kkakung81/220615236093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4</a:t>
            </a:r>
            <a:r>
              <a:rPr lang="ko-KR" sz="1700" dirty="0">
                <a:solidFill>
                  <a:schemeClr val="tx1"/>
                </a:solidFill>
              </a:rPr>
              <a:t>. </a:t>
            </a:r>
            <a:r>
              <a:rPr lang="ko-KR" altLang="en-US" sz="17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700" dirty="0">
                <a:solidFill>
                  <a:schemeClr val="tx1"/>
                </a:solidFill>
              </a:rPr>
              <a:t>. </a:t>
            </a:r>
            <a:r>
              <a:rPr lang="ko-KR" altLang="en-US" sz="1700" dirty="0">
                <a:solidFill>
                  <a:schemeClr val="tx1"/>
                </a:solidFill>
              </a:rPr>
              <a:t>교육부</a:t>
            </a:r>
            <a:endParaRPr 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5</a:t>
            </a:r>
            <a:r>
              <a:rPr lang="ko-KR" sz="1700" dirty="0">
                <a:solidFill>
                  <a:schemeClr val="tx1"/>
                </a:solidFill>
              </a:rPr>
              <a:t>. 한글이 야호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https://www.youtube.com/watch?v=O-xmxf1Fvv0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ko-KR" sz="1700" dirty="0">
                <a:solidFill>
                  <a:schemeClr val="tx1"/>
                </a:solidFill>
              </a:rPr>
              <a:t>6. </a:t>
            </a:r>
            <a:r>
              <a:rPr lang="ko-KR" altLang="en-US" sz="1700" dirty="0">
                <a:solidFill>
                  <a:schemeClr val="tx1"/>
                </a:solidFill>
              </a:rPr>
              <a:t>유투브 동화책</a:t>
            </a:r>
            <a:r>
              <a:rPr lang="ko-KR" sz="1700" dirty="0">
                <a:solidFill>
                  <a:schemeClr val="tx1"/>
                </a:solidFill>
              </a:rPr>
              <a:t> &lt;</a:t>
            </a:r>
            <a:r>
              <a:rPr lang="ko-KR" altLang="en-US" sz="1700" dirty="0">
                <a:solidFill>
                  <a:schemeClr val="tx1"/>
                </a:solidFill>
              </a:rPr>
              <a:t>노란 달이 뜰 거야</a:t>
            </a:r>
            <a:r>
              <a:rPr lang="en-US" altLang="ko-KR" sz="1700" dirty="0">
                <a:solidFill>
                  <a:schemeClr val="tx1"/>
                </a:solidFill>
              </a:rPr>
              <a:t>&gt;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  </a:t>
            </a:r>
            <a:r>
              <a:rPr lang="en-US" sz="17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https://www.youtube.com/watch?v=3CxvEXo-xtk&amp;list=PLrEkqYIDuW0L8YShfNhkcDrH-CtNo5eq9&amp;index=11&amp;t=0s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700" dirty="0">
                <a:solidFill>
                  <a:schemeClr val="tx1"/>
                </a:solidFill>
              </a:rPr>
              <a:t>7. </a:t>
            </a:r>
            <a:r>
              <a:rPr lang="ko-KR" altLang="en-US" sz="1700" dirty="0">
                <a:solidFill>
                  <a:schemeClr val="tx1"/>
                </a:solidFill>
              </a:rPr>
              <a:t>한글 동요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7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https://www.youtube.com/watch?v=q-jHQIUB69s&amp;list=PLhzBuObIigYN_755Jg4hxFEiLdRLrKE62&amp;index=2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8A4235B5-45F8-41FD-9AB1-77CCFE2BB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4739" y="-1042703"/>
            <a:ext cx="5811837" cy="862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lock, object&#10;&#10;Description automatically generated">
            <a:extLst>
              <a:ext uri="{FF2B5EF4-FFF2-40B4-BE49-F238E27FC236}">
                <a16:creationId xmlns:a16="http://schemas.microsoft.com/office/drawing/2014/main" id="{DFF0F3AA-DC58-48A8-8AF2-BE25C5D1C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6937" y="-1042890"/>
            <a:ext cx="5669552" cy="866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92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29FFC3-9FF6-4B71-8A30-40EA8C71F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0095" y="-1260806"/>
            <a:ext cx="6562751" cy="954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67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EFCBDFF7-3C52-4EC3-B1BA-51CD14982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8988" y="-1120280"/>
            <a:ext cx="6592831" cy="92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43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08926CF4-A02E-4DE5-AC9C-261BDCA4C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5113" y="-1358532"/>
            <a:ext cx="5837950" cy="95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9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3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시작 전에 </a:t>
            </a:r>
            <a:endParaRPr lang="ko-KR" altLang="en-US" sz="36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우리 선 긋기</a:t>
            </a: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</a:t>
            </a:r>
            <a:endParaRPr lang="en-US" altLang="ko-KR" sz="36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놀이 하면서 </a:t>
            </a:r>
            <a:endParaRPr lang="ko-KR" altLang="en-US" sz="36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손 운동</a:t>
            </a: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 </a:t>
            </a:r>
            <a:r>
              <a:rPr lang="ko-KR" altLang="en-US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?</a:t>
            </a: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맑은 고딕"/>
              <a:cs typeface="Arial"/>
            </a:endParaRPr>
          </a:p>
        </p:txBody>
      </p:sp>
      <p:sp>
        <p:nvSpPr>
          <p:cNvPr id="17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7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A4AA92B-394C-41BB-A3E2-770F23433A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90871"/>
              </p:ext>
            </p:extLst>
          </p:nvPr>
        </p:nvGraphicFramePr>
        <p:xfrm>
          <a:off x="1544593" y="1"/>
          <a:ext cx="4868372" cy="6138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Document" r:id="rId5" imgW="6872357" imgH="8664868" progId="Word.Document.12">
                  <p:embed/>
                </p:oleObj>
              </mc:Choice>
              <mc:Fallback>
                <p:oleObj name="Document" r:id="rId5" imgW="6872357" imgH="86648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44593" y="1"/>
                        <a:ext cx="4868372" cy="61380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27809" y="188480"/>
            <a:ext cx="10515600" cy="96077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보고 듣고 이야기해요 </a:t>
            </a:r>
            <a:r>
              <a:rPr lang="ko-KR" altLang="en-US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</a:rPr>
              <a:t>한글이 야호 - 누나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3061855" y="5653055"/>
            <a:ext cx="6543675" cy="4079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Autofit/>
          </a:bodyPr>
          <a:lstStyle/>
          <a:p>
            <a:pPr marL="228600" lvl="0" indent="-50800">
              <a:buSzPct val="25000"/>
              <a:buNone/>
              <a:defRPr lang="en-US" altLang="ko-KR"/>
            </a:pPr>
            <a:r>
              <a:rPr lang="en-US" sz="2000" dirty="0">
                <a:hlinkClick r:id="rId4"/>
              </a:rPr>
              <a:t>https://www.youtube.com/watch?v=sCnuGeQ-0UE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14:cNvPr>
              <p14:cNvContentPartPr/>
              <p14:nvPr/>
            </p14:nvContentPartPr>
            <p14:xfrm>
              <a:off x="7360443" y="4405312"/>
              <a:ext cx="9525" cy="95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4193" y="3938587"/>
                <a:ext cx="952500" cy="9525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nline Media 3" title="￭ﾕﾜ￪ﾸﾀ￬ﾝﾴ ￬ﾕﾼ￭ﾘﾸ 2 (Hangul Yaho 2) - ￫ﾈﾄ￫ﾂﾘ">
            <a:hlinkClick r:id="" action="ppaction://media"/>
            <a:extLst>
              <a:ext uri="{FF2B5EF4-FFF2-40B4-BE49-F238E27FC236}">
                <a16:creationId xmlns:a16="http://schemas.microsoft.com/office/drawing/2014/main" id="{6AD48333-771A-46B7-B556-DC125B377BA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910212" y="1221912"/>
            <a:ext cx="8330029" cy="4562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accent6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Speech Bubble: Oval 104"/>
          <p:cNvSpPr/>
          <p:nvPr/>
        </p:nvSpPr>
        <p:spPr>
          <a:xfrm>
            <a:off x="1310078" y="1352099"/>
            <a:ext cx="3388400" cy="1077417"/>
          </a:xfrm>
          <a:prstGeom prst="wedgeEllipseCallout">
            <a:avLst>
              <a:gd name="adj1" fmla="val -64864"/>
              <a:gd name="adj2" fmla="val -58335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1762649" y="1438288"/>
            <a:ext cx="2819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dirty="0"/>
              <a:t>슬라이드쇼 실행하시면 그림</a:t>
            </a:r>
            <a:r>
              <a:rPr lang="en-US" altLang="ko-KR" dirty="0"/>
              <a:t>,</a:t>
            </a:r>
            <a:r>
              <a:rPr lang="ko-KR" altLang="en-US" dirty="0"/>
              <a:t> 한글 순서로 나옵니다.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FD7EAB4-F2EC-4244-8554-5681B122B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5" y="2992527"/>
            <a:ext cx="4629866" cy="2949483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5FE06D6-4FBC-4F3E-A67F-F7EDA69EB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506" y="1955188"/>
            <a:ext cx="6008296" cy="39632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0DF65C7B-0DF8-426F-9780-C078F108B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0" y="3647661"/>
            <a:ext cx="3906260" cy="2529303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7EAEB0E-497A-4826-8EEC-7F35A829B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970" y="2366523"/>
            <a:ext cx="5893069" cy="3810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6CD6C3C-323A-47E0-A646-E631C8A71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76" y="3732028"/>
            <a:ext cx="3867150" cy="244792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56AAC1-3CB6-470D-86E3-2ADAFD943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253" y="2335696"/>
            <a:ext cx="6217519" cy="381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2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dirty="0"/>
              <a:t>&lt;</a:t>
            </a:r>
            <a:r>
              <a:rPr lang="ko-KR" altLang="en-US" dirty="0">
                <a:solidFill>
                  <a:srgbClr val="FF0000"/>
                </a:solidFill>
              </a:rPr>
              <a:t>단어 찾기</a:t>
            </a:r>
            <a:r>
              <a:rPr lang="ko-KR" dirty="0"/>
              <a:t>&gt; </a:t>
            </a:r>
            <a:r>
              <a:rPr lang="ko-KR" altLang="en-US" b="1" dirty="0">
                <a:solidFill>
                  <a:schemeClr val="accent6">
                    <a:lumMod val="70000"/>
                  </a:schemeClr>
                </a:solidFill>
              </a:rPr>
              <a:t>이야기 속 단어를 찾아 봐요</a:t>
            </a:r>
            <a:r>
              <a:rPr lang="en-US" altLang="ko-KR" b="1" dirty="0">
                <a:solidFill>
                  <a:schemeClr val="accent6">
                    <a:lumMod val="70000"/>
                  </a:schemeClr>
                </a:solidFill>
              </a:rPr>
              <a:t>.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916C45-F910-4346-9305-6D26F09F0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0197"/>
            <a:ext cx="4780598" cy="304990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EE549FE-D041-42F5-94C9-40E4323156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790" y="1908313"/>
            <a:ext cx="6779149" cy="4171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1075</Words>
  <Application>Microsoft Office PowerPoint</Application>
  <PresentationFormat>Widescreen</PresentationFormat>
  <Paragraphs>299</Paragraphs>
  <Slides>39</Slides>
  <Notes>11</Notes>
  <HiddenSlides>0</HiddenSlides>
  <MMClips>4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1HoonDdukbokki R</vt:lpstr>
      <vt:lpstr>DX영화자막 M</vt:lpstr>
      <vt:lpstr>Malgun Gothic</vt:lpstr>
      <vt:lpstr>Arial</vt:lpstr>
      <vt:lpstr>Arial Black</vt:lpstr>
      <vt:lpstr>Calibri</vt:lpstr>
      <vt:lpstr>Wingdings</vt:lpstr>
      <vt:lpstr>1_Office Theme</vt:lpstr>
      <vt:lpstr>Document</vt:lpstr>
      <vt:lpstr>  3차시   나는 너보다 누나야. </vt:lpstr>
      <vt:lpstr>    한 주간 우리 친구들 잘 지냈나요?             이름 불러 볼게요!</vt:lpstr>
      <vt:lpstr>&lt;3차시&gt; 목표 및 배울 내용</vt:lpstr>
      <vt:lpstr>               시작 전에          우리 선 긋기          놀이 하면서          손 운동 해 볼까요? </vt:lpstr>
      <vt:lpstr> 보고 듣고 이야기해요 한글이 야호 - 누나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             소리 내서 읽어 보세요. </vt:lpstr>
      <vt:lpstr>퍼즐에서  ‘나’를  찾아 봐요.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동화 속으로      나는 누구일까?</vt:lpstr>
      <vt:lpstr> 1</vt:lpstr>
      <vt:lpstr>PowerPoint Presentation</vt:lpstr>
      <vt:lpstr> 3</vt:lpstr>
      <vt:lpstr> 4</vt:lpstr>
      <vt:lpstr>PowerPoint Presentation</vt:lpstr>
      <vt:lpstr>PowerPoint Presentation</vt:lpstr>
      <vt:lpstr>              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3차시   누나는 나이가 많아요.</dc:title>
  <dc:creator>SOL KIM</dc:creator>
  <cp:lastModifiedBy>SOL KIM</cp:lastModifiedBy>
  <cp:revision>29</cp:revision>
  <dcterms:created xsi:type="dcterms:W3CDTF">2020-05-04T03:48:33Z</dcterms:created>
  <dcterms:modified xsi:type="dcterms:W3CDTF">2020-06-13T04:06:38Z</dcterms:modified>
</cp:coreProperties>
</file>